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3" r:id="rId3"/>
    <p:sldId id="260" r:id="rId4"/>
    <p:sldId id="257" r:id="rId5"/>
    <p:sldId id="258" r:id="rId6"/>
    <p:sldId id="261" r:id="rId7"/>
    <p:sldId id="265" r:id="rId8"/>
    <p:sldId id="262" r:id="rId9"/>
    <p:sldId id="266" r:id="rId10"/>
    <p:sldId id="267" r:id="rId11"/>
    <p:sldId id="268" r:id="rId12"/>
    <p:sldId id="269" r:id="rId13"/>
    <p:sldId id="270" r:id="rId14"/>
    <p:sldId id="259" r:id="rId15"/>
    <p:sldId id="264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699"/>
  </p:normalViewPr>
  <p:slideViewPr>
    <p:cSldViewPr snapToGrid="0" snapToObjects="1">
      <p:cViewPr>
        <p:scale>
          <a:sx n="79" d="100"/>
          <a:sy n="79" d="100"/>
        </p:scale>
        <p:origin x="656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35D77-3C22-2B46-94EA-53E8444FDC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Capstone: Age Estimation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B9C62A-E47D-A743-961C-1D9FEBE35C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Roy Kim</a:t>
            </a:r>
          </a:p>
        </p:txBody>
      </p:sp>
    </p:spTree>
    <p:extLst>
      <p:ext uri="{BB962C8B-B14F-4D97-AF65-F5344CB8AC3E}">
        <p14:creationId xmlns:p14="http://schemas.microsoft.com/office/powerpoint/2010/main" val="7324181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5" descr="A close up of a mans face&#10;&#10;Description automatically generated">
            <a:extLst>
              <a:ext uri="{FF2B5EF4-FFF2-40B4-BE49-F238E27FC236}">
                <a16:creationId xmlns:a16="http://schemas.microsoft.com/office/drawing/2014/main" id="{CCB4C624-14FE-BD49-8C95-3AB237EC1B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5186"/>
          <a:stretch/>
        </p:blipFill>
        <p:spPr>
          <a:xfrm>
            <a:off x="20" y="3429001"/>
            <a:ext cx="5315041" cy="3429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E1D4842-F208-47E0-A3A4-6469A9F04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3660DF-CC19-2C4E-ADC4-AA58CCE1E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732" y="1290025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Base model performance</a:t>
            </a:r>
          </a:p>
        </p:txBody>
      </p:sp>
      <p:pic>
        <p:nvPicPr>
          <p:cNvPr id="4" name="Picture 3" descr="A screenshot of text&#10;&#10;Description automatically generated">
            <a:extLst>
              <a:ext uri="{FF2B5EF4-FFF2-40B4-BE49-F238E27FC236}">
                <a16:creationId xmlns:a16="http://schemas.microsoft.com/office/drawing/2014/main" id="{0E580B2C-88B5-424D-9618-64700304BB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5185"/>
          <a:stretch/>
        </p:blipFill>
        <p:spPr>
          <a:xfrm>
            <a:off x="20" y="-2"/>
            <a:ext cx="5315041" cy="34290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560E3-D27B-FA4B-B146-D6BA298E2A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9732" y="2858703"/>
            <a:ext cx="5285791" cy="3042547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en-US" sz="2800" dirty="0">
                <a:solidFill>
                  <a:srgbClr val="FFFFFF"/>
                </a:solidFill>
              </a:rPr>
              <a:t>Leveling off of accuracy at about 29~30%</a:t>
            </a:r>
          </a:p>
          <a:p>
            <a:pPr>
              <a:buClrTx/>
            </a:pPr>
            <a:r>
              <a:rPr lang="en-US" sz="2800" dirty="0">
                <a:solidFill>
                  <a:srgbClr val="FFFFFF"/>
                </a:solidFill>
              </a:rPr>
              <a:t>This was the baseline, meaning that the base model was not learning anything!</a:t>
            </a:r>
          </a:p>
        </p:txBody>
      </p:sp>
    </p:spTree>
    <p:extLst>
      <p:ext uri="{BB962C8B-B14F-4D97-AF65-F5344CB8AC3E}">
        <p14:creationId xmlns:p14="http://schemas.microsoft.com/office/powerpoint/2010/main" val="4103318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61A6F-42EB-B142-879B-E26BCD20F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64692"/>
            <a:ext cx="3871418" cy="1188720"/>
          </a:xfrm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VGG-16 Face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04AECB-0FDA-CD4F-BAE2-574A831BA281}"/>
              </a:ext>
            </a:extLst>
          </p:cNvPr>
          <p:cNvSpPr txBox="1"/>
          <p:nvPr/>
        </p:nvSpPr>
        <p:spPr>
          <a:xfrm>
            <a:off x="457200" y="2472146"/>
            <a:ext cx="3871418" cy="4023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Used a pre-trained model (VGG-16)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Developed by Oxford University’s Visual Geometry Group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16 layers deep</a:t>
            </a:r>
          </a:p>
          <a:p>
            <a:pPr indent="-228600" defTabSz="9144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138 million parameters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515FC82-3453-4CBE-8895-4CCFF33952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94182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5FD847B-65C0-4027-8DFC-70CB42451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802" y="1128683"/>
            <a:ext cx="6558192" cy="46085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FCCEB63-76ED-C94D-9C46-0C7B87299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366" y="1591016"/>
            <a:ext cx="6227064" cy="368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058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9EEFC6AD-4C64-9F4B-87C5-E737EDD7E2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11" r="-2" b="4281"/>
          <a:stretch/>
        </p:blipFill>
        <p:spPr>
          <a:xfrm>
            <a:off x="20" y="3429001"/>
            <a:ext cx="5315041" cy="3429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E1D4842-F208-47E0-A3A4-6469A9F04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B58306-CE3F-2745-9445-9884548F5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7866" y="525779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VGG-16 Model Performance</a:t>
            </a:r>
          </a:p>
        </p:txBody>
      </p:sp>
      <p:pic>
        <p:nvPicPr>
          <p:cNvPr id="5" name="Picture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C725F81C-68BA-894D-AC82-182B00C071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0" r="3" b="2256"/>
          <a:stretch/>
        </p:blipFill>
        <p:spPr>
          <a:xfrm>
            <a:off x="20" y="-2"/>
            <a:ext cx="5315041" cy="34290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10F99-262E-0846-A5B3-24318CB31B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9732" y="1926771"/>
            <a:ext cx="5285791" cy="4523015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en-US" sz="2400" dirty="0">
                <a:solidFill>
                  <a:srgbClr val="FFFFFF"/>
                </a:solidFill>
              </a:rPr>
              <a:t>Even on AWS, each epoch took 30 minutes (each run of the model was 5 or 10 epochs)</a:t>
            </a:r>
          </a:p>
          <a:p>
            <a:pPr>
              <a:buClrTx/>
            </a:pPr>
            <a:r>
              <a:rPr lang="en-US" sz="2400" dirty="0">
                <a:solidFill>
                  <a:srgbClr val="FFFFFF"/>
                </a:solidFill>
              </a:rPr>
              <a:t>On first run, the model was still learning nothing!</a:t>
            </a:r>
          </a:p>
          <a:p>
            <a:pPr>
              <a:buClrTx/>
            </a:pPr>
            <a:r>
              <a:rPr lang="en-US" sz="2400" dirty="0">
                <a:solidFill>
                  <a:srgbClr val="FFFFFF"/>
                </a:solidFill>
              </a:rPr>
              <a:t>After research, I changed batch size from 16 to 32 (which controls learning rate) and model started to learn</a:t>
            </a:r>
          </a:p>
          <a:p>
            <a:pPr>
              <a:buClrTx/>
            </a:pPr>
            <a:r>
              <a:rPr lang="en-US" sz="2400" dirty="0">
                <a:solidFill>
                  <a:srgbClr val="FFFFFF"/>
                </a:solidFill>
              </a:rPr>
              <a:t>After 20 epochs, train accuracy of 64% and cross-entropy of 0.8036</a:t>
            </a:r>
          </a:p>
        </p:txBody>
      </p:sp>
    </p:spTree>
    <p:extLst>
      <p:ext uri="{BB962C8B-B14F-4D97-AF65-F5344CB8AC3E}">
        <p14:creationId xmlns:p14="http://schemas.microsoft.com/office/powerpoint/2010/main" val="24116407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3D11D-AF61-C643-BE59-BBC95BE27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664" y="523613"/>
            <a:ext cx="4839136" cy="1188720"/>
          </a:xfrm>
        </p:spPr>
        <p:txBody>
          <a:bodyPr/>
          <a:lstStyle/>
          <a:p>
            <a:r>
              <a:rPr lang="en-US" dirty="0"/>
              <a:t>Evaluating the Model</a:t>
            </a:r>
          </a:p>
        </p:txBody>
      </p:sp>
      <p:pic>
        <p:nvPicPr>
          <p:cNvPr id="7" name="Picture 6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B39D44BE-CF5E-134F-BF42-1ECE5105D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8900" y="498022"/>
            <a:ext cx="6543100" cy="5861957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155A6E2-FBA6-764B-BA14-E3145AF513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664" y="2099201"/>
            <a:ext cx="4839136" cy="4235186"/>
          </a:xfrm>
        </p:spPr>
        <p:txBody>
          <a:bodyPr>
            <a:normAutofit/>
          </a:bodyPr>
          <a:lstStyle/>
          <a:p>
            <a:r>
              <a:rPr lang="en-US" sz="3200" dirty="0"/>
              <a:t>To see if the model was learning, I created a confusion matrix</a:t>
            </a:r>
          </a:p>
          <a:p>
            <a:r>
              <a:rPr lang="en-US" sz="3200" dirty="0"/>
              <a:t>One-Off accuracy metric: 70%</a:t>
            </a:r>
          </a:p>
          <a:p>
            <a:r>
              <a:rPr lang="en-US" sz="3200" dirty="0"/>
              <a:t>Learning was stunted due to high class imbalance</a:t>
            </a:r>
          </a:p>
        </p:txBody>
      </p:sp>
    </p:spTree>
    <p:extLst>
      <p:ext uri="{BB962C8B-B14F-4D97-AF65-F5344CB8AC3E}">
        <p14:creationId xmlns:p14="http://schemas.microsoft.com/office/powerpoint/2010/main" val="10029135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0E38A-8952-774E-925F-C52528F43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Final Predictions</a:t>
            </a:r>
          </a:p>
        </p:txBody>
      </p:sp>
      <p:pic>
        <p:nvPicPr>
          <p:cNvPr id="5" name="Content Placeholder 4" descr="A person posing for the camera&#13;&#10;&#13;&#10;Description automatically generated">
            <a:extLst>
              <a:ext uri="{FF2B5EF4-FFF2-40B4-BE49-F238E27FC236}">
                <a16:creationId xmlns:a16="http://schemas.microsoft.com/office/drawing/2014/main" id="{4BA8A792-14A9-ED4F-A28B-1F053B21E9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611" y="3020287"/>
            <a:ext cx="1978424" cy="2423569"/>
          </a:xfrm>
        </p:spPr>
      </p:pic>
      <p:pic>
        <p:nvPicPr>
          <p:cNvPr id="7" name="Picture 6" descr="A person posing for the camera&#13;&#10;&#13;&#10;Description automatically generated">
            <a:extLst>
              <a:ext uri="{FF2B5EF4-FFF2-40B4-BE49-F238E27FC236}">
                <a16:creationId xmlns:a16="http://schemas.microsoft.com/office/drawing/2014/main" id="{BCB41592-BF23-764A-99A0-5190BB33D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9646" y="3020287"/>
            <a:ext cx="1978424" cy="2423569"/>
          </a:xfrm>
          <a:prstGeom prst="rect">
            <a:avLst/>
          </a:prstGeom>
        </p:spPr>
      </p:pic>
      <p:pic>
        <p:nvPicPr>
          <p:cNvPr id="9" name="Picture 8" descr="A person posing for the camera&#13;&#10;&#13;&#10;Description automatically generated">
            <a:extLst>
              <a:ext uri="{FF2B5EF4-FFF2-40B4-BE49-F238E27FC236}">
                <a16:creationId xmlns:a16="http://schemas.microsoft.com/office/drawing/2014/main" id="{A762F2BB-A3F3-164D-88BE-AF573E0CB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8681" y="3020287"/>
            <a:ext cx="1978424" cy="2423569"/>
          </a:xfrm>
          <a:prstGeom prst="rect">
            <a:avLst/>
          </a:prstGeom>
        </p:spPr>
      </p:pic>
      <p:pic>
        <p:nvPicPr>
          <p:cNvPr id="11" name="Picture 10" descr="A person wearing a suit and tie smiling at the camera&#13;&#10;&#13;&#10;Description automatically generated">
            <a:extLst>
              <a:ext uri="{FF2B5EF4-FFF2-40B4-BE49-F238E27FC236}">
                <a16:creationId xmlns:a16="http://schemas.microsoft.com/office/drawing/2014/main" id="{9C89F44E-8DCC-EE41-892C-D07F00BBA7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7716" y="3020287"/>
            <a:ext cx="1978423" cy="2433460"/>
          </a:xfrm>
          <a:prstGeom prst="rect">
            <a:avLst/>
          </a:prstGeom>
        </p:spPr>
      </p:pic>
      <p:pic>
        <p:nvPicPr>
          <p:cNvPr id="13" name="Picture 12" descr="A person smiling for the camera&#13;&#10;&#13;&#10;Description automatically generated">
            <a:extLst>
              <a:ext uri="{FF2B5EF4-FFF2-40B4-BE49-F238E27FC236}">
                <a16:creationId xmlns:a16="http://schemas.microsoft.com/office/drawing/2014/main" id="{5CAA1E3F-E2D0-F342-B591-712F185E39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16750" y="3020287"/>
            <a:ext cx="1994639" cy="2433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6729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AABF6-7621-1F43-A685-38D58A434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44207"/>
            <a:ext cx="7729728" cy="1188720"/>
          </a:xfrm>
        </p:spPr>
        <p:txBody>
          <a:bodyPr>
            <a:normAutofit/>
          </a:bodyPr>
          <a:lstStyle/>
          <a:p>
            <a:r>
              <a:rPr lang="en-US" sz="480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ADF59-63FD-F146-BB8C-20271402A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3243" y="1845130"/>
            <a:ext cx="9356271" cy="3894898"/>
          </a:xfrm>
        </p:spPr>
        <p:txBody>
          <a:bodyPr>
            <a:normAutofit/>
          </a:bodyPr>
          <a:lstStyle/>
          <a:p>
            <a:r>
              <a:rPr lang="en-US" sz="3200" dirty="0"/>
              <a:t>Use a live video feed via OpenCV to classify someone's age group based on their face (perhaps using a computer's webcam)</a:t>
            </a:r>
          </a:p>
          <a:p>
            <a:r>
              <a:rPr lang="en-US" sz="3200" dirty="0"/>
              <a:t>Create a regression problem where the model predicts age, as opposed to age group</a:t>
            </a:r>
          </a:p>
          <a:p>
            <a:r>
              <a:rPr lang="en-US" sz="3200" dirty="0"/>
              <a:t>implementing a validation training set (instead of only having a train and test split)</a:t>
            </a:r>
          </a:p>
        </p:txBody>
      </p:sp>
    </p:spTree>
    <p:extLst>
      <p:ext uri="{BB962C8B-B14F-4D97-AF65-F5344CB8AC3E}">
        <p14:creationId xmlns:p14="http://schemas.microsoft.com/office/powerpoint/2010/main" val="10868842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BDAB7-70E6-D64F-980F-09FB5A259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>
            <a:normAutofit/>
          </a:bodyPr>
          <a:lstStyle/>
          <a:p>
            <a:r>
              <a:rPr lang="en-US" sz="54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41634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840FF-7ED0-B84C-991A-C039E48CD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0" y="978776"/>
            <a:ext cx="3044953" cy="1174991"/>
          </a:xfrm>
        </p:spPr>
        <p:txBody>
          <a:bodyPr vert="horz" lIns="182880" tIns="182880" rIns="182880" bIns="182880" rtlCol="0">
            <a:normAutofit/>
          </a:bodyPr>
          <a:lstStyle/>
          <a:p>
            <a:r>
              <a:rPr lang="en-US" sz="2000" kern="1200" cap="all" spc="200" baseline="0" dirty="0">
                <a:latin typeface="+mj-lt"/>
                <a:ea typeface="+mj-ea"/>
                <a:cs typeface="+mj-cs"/>
              </a:rPr>
              <a:t>Background: Face detection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51ADB56-A06E-4B55-8237-102496281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0" y="2640692"/>
            <a:ext cx="3044952" cy="3255252"/>
          </a:xfrm>
        </p:spPr>
        <p:txBody>
          <a:bodyPr>
            <a:normAutofit/>
          </a:bodyPr>
          <a:lstStyle/>
          <a:p>
            <a:r>
              <a:rPr lang="en-US" sz="2400" dirty="0"/>
              <a:t>Heavy implications in government, business, advertisement</a:t>
            </a:r>
          </a:p>
          <a:p>
            <a:r>
              <a:rPr lang="en-US" sz="2400" dirty="0"/>
              <a:t>Privacy concerns</a:t>
            </a:r>
          </a:p>
          <a:p>
            <a:r>
              <a:rPr lang="en-US" sz="2400" dirty="0"/>
              <a:t>Social apps (Snapchat, Instagram)</a:t>
            </a:r>
          </a:p>
        </p:txBody>
      </p:sp>
      <p:pic>
        <p:nvPicPr>
          <p:cNvPr id="13" name="Content Placeholder 4" descr="A group of people walking on a city street&#10;&#10;Description automatically generated">
            <a:extLst>
              <a:ext uri="{FF2B5EF4-FFF2-40B4-BE49-F238E27FC236}">
                <a16:creationId xmlns:a16="http://schemas.microsoft.com/office/drawing/2014/main" id="{37567662-A36B-544F-AAB7-16EB09C292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33" r="15828" b="2"/>
          <a:stretch/>
        </p:blipFill>
        <p:spPr>
          <a:xfrm>
            <a:off x="4654296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407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A92A8-457A-5046-B20D-18F8FE9B9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50" y="506186"/>
            <a:ext cx="6667936" cy="1188720"/>
          </a:xfrm>
        </p:spPr>
        <p:txBody>
          <a:bodyPr/>
          <a:lstStyle/>
          <a:p>
            <a:r>
              <a:rPr lang="en-US" dirty="0"/>
              <a:t>Data Science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17669-85B5-B840-BCC1-EC97A89FC5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3350" y="2246153"/>
            <a:ext cx="6667936" cy="3713770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200" dirty="0"/>
              <a:t>Define problem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Gather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Explore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Model with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Evaluate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Answer problem</a:t>
            </a:r>
          </a:p>
        </p:txBody>
      </p:sp>
      <p:pic>
        <p:nvPicPr>
          <p:cNvPr id="5" name="Picture 4" descr="A screen shot of a smart phone&#13;&#10;&#13;&#10;Description automatically generated">
            <a:extLst>
              <a:ext uri="{FF2B5EF4-FFF2-40B4-BE49-F238E27FC236}">
                <a16:creationId xmlns:a16="http://schemas.microsoft.com/office/drawing/2014/main" id="{5EC4295C-51AA-944F-A833-D1572FEC2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112" y="-16330"/>
            <a:ext cx="4582887" cy="687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1190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6492C-F632-524D-BE38-BFCF3B1E1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613"/>
            <a:ext cx="7729728" cy="1188720"/>
          </a:xfrm>
        </p:spPr>
        <p:txBody>
          <a:bodyPr>
            <a:normAutofit/>
          </a:bodyPr>
          <a:lstStyle/>
          <a:p>
            <a:r>
              <a:rPr lang="en-US" sz="3600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ECFF7-8BAB-DD4D-A5A8-9985FE7C8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1100" y="2139044"/>
            <a:ext cx="9829800" cy="43597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Using convolutional neural networks, I will train a classification model to predict someone’s age group based upon his/her picture. Model performance will be guided by cross entropy and accuracy (with consideration to the confusion matrix and other metrics), and the model will aim to achieve a score greater than baseline accuracy (determined by the number of classes).</a:t>
            </a:r>
          </a:p>
        </p:txBody>
      </p:sp>
    </p:spTree>
    <p:extLst>
      <p:ext uri="{BB962C8B-B14F-4D97-AF65-F5344CB8AC3E}">
        <p14:creationId xmlns:p14="http://schemas.microsoft.com/office/powerpoint/2010/main" val="1079663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73F84-6DB3-1D42-B22B-DDA652B71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11551"/>
            <a:ext cx="7729728" cy="1188720"/>
          </a:xfrm>
        </p:spPr>
        <p:txBody>
          <a:bodyPr>
            <a:normAutofit/>
          </a:bodyPr>
          <a:lstStyle/>
          <a:p>
            <a:r>
              <a:rPr lang="en-US" sz="3600" dirty="0"/>
              <a:t>Data Retrieval</a:t>
            </a:r>
          </a:p>
        </p:txBody>
      </p:sp>
      <p:pic>
        <p:nvPicPr>
          <p:cNvPr id="5" name="Content Placeholder 4" descr="A group of people posing for a photo&#13;&#10;&#13;&#10;Description automatically generated">
            <a:extLst>
              <a:ext uri="{FF2B5EF4-FFF2-40B4-BE49-F238E27FC236}">
                <a16:creationId xmlns:a16="http://schemas.microsoft.com/office/drawing/2014/main" id="{6DB07FF4-30FA-CC4C-98F5-E83D4AA45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1554" y="1843168"/>
            <a:ext cx="7854376" cy="434536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E2B636-0123-1B43-B776-273788736870}"/>
              </a:ext>
            </a:extLst>
          </p:cNvPr>
          <p:cNvSpPr txBox="1"/>
          <p:nvPr/>
        </p:nvSpPr>
        <p:spPr>
          <a:xfrm>
            <a:off x="288036" y="1843168"/>
            <a:ext cx="40390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err="1"/>
              <a:t>MegaAge</a:t>
            </a:r>
            <a:r>
              <a:rPr lang="en-US" sz="3600" dirty="0"/>
              <a:t> and </a:t>
            </a:r>
            <a:r>
              <a:rPr lang="en-US" sz="3600" dirty="0" err="1"/>
              <a:t>MegaAge</a:t>
            </a:r>
            <a:r>
              <a:rPr lang="en-US" sz="3600" dirty="0"/>
              <a:t> Asian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41,941 annotated faces in </a:t>
            </a:r>
            <a:r>
              <a:rPr lang="en-US" sz="3600" dirty="0" err="1"/>
              <a:t>MegaAge</a:t>
            </a:r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40,000 annotated faces in </a:t>
            </a:r>
            <a:r>
              <a:rPr lang="en-US" sz="3600" dirty="0" err="1"/>
              <a:t>MegaAge</a:t>
            </a:r>
            <a:r>
              <a:rPr lang="en-US" sz="3600" dirty="0"/>
              <a:t> Asian</a:t>
            </a:r>
          </a:p>
        </p:txBody>
      </p:sp>
    </p:spTree>
    <p:extLst>
      <p:ext uri="{BB962C8B-B14F-4D97-AF65-F5344CB8AC3E}">
        <p14:creationId xmlns:p14="http://schemas.microsoft.com/office/powerpoint/2010/main" val="2276736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7B746E1-1039-EA4C-972C-B49CCBB550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3225"/>
          <a:stretch/>
        </p:blipFill>
        <p:spPr>
          <a:xfrm>
            <a:off x="20" y="3429001"/>
            <a:ext cx="5315041" cy="3429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E1D4842-F208-47E0-A3A4-6469A9F04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4DF975-0490-F840-9A6C-354F81FF8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9732" y="1290025"/>
            <a:ext cx="5291327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Exploring Data: Class Imbalances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720C05F-88EE-9047-B64E-2993CDAF00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3" b="3225"/>
          <a:stretch/>
        </p:blipFill>
        <p:spPr>
          <a:xfrm>
            <a:off x="20" y="-2"/>
            <a:ext cx="5315041" cy="342900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0EE57-B0BF-6A4B-8857-E1E1745AC4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9732" y="2858703"/>
            <a:ext cx="5285791" cy="3656397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en-US" sz="3200" dirty="0">
                <a:solidFill>
                  <a:srgbClr val="FFFFFF"/>
                </a:solidFill>
              </a:rPr>
              <a:t>First task was to classify each image into an age group programmatically</a:t>
            </a:r>
          </a:p>
          <a:p>
            <a:pPr>
              <a:buClrTx/>
            </a:pPr>
            <a:r>
              <a:rPr lang="en-US" sz="3200" dirty="0">
                <a:solidFill>
                  <a:srgbClr val="FFFFFF"/>
                </a:solidFill>
              </a:rPr>
              <a:t>Heavy class imbalance in the </a:t>
            </a:r>
            <a:r>
              <a:rPr lang="en-US" sz="3200" dirty="0" err="1">
                <a:solidFill>
                  <a:srgbClr val="FFFFFF"/>
                </a:solidFill>
              </a:rPr>
              <a:t>MegaAge</a:t>
            </a:r>
            <a:r>
              <a:rPr lang="en-US" sz="3200" dirty="0">
                <a:solidFill>
                  <a:srgbClr val="FFFFFF"/>
                </a:solidFill>
              </a:rPr>
              <a:t> dataset, causing the combined dataset to be imbalanced</a:t>
            </a:r>
          </a:p>
        </p:txBody>
      </p:sp>
    </p:spTree>
    <p:extLst>
      <p:ext uri="{BB962C8B-B14F-4D97-AF65-F5344CB8AC3E}">
        <p14:creationId xmlns:p14="http://schemas.microsoft.com/office/powerpoint/2010/main" val="9709676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businesscard&#13;&#10;&#13;&#10;Description automatically generated">
            <a:extLst>
              <a:ext uri="{FF2B5EF4-FFF2-40B4-BE49-F238E27FC236}">
                <a16:creationId xmlns:a16="http://schemas.microsoft.com/office/drawing/2014/main" id="{2040C343-4C5B-794E-94F3-4555F8903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80" y="3383280"/>
            <a:ext cx="5212080" cy="3474720"/>
          </a:xfrm>
          <a:prstGeom prst="rect">
            <a:avLst/>
          </a:prstGeom>
        </p:spPr>
      </p:pic>
      <p:pic>
        <p:nvPicPr>
          <p:cNvPr id="7" name="Picture 6" descr="A picture containing text, accessory&#13;&#10;&#13;&#10;Description automatically generated">
            <a:extLst>
              <a:ext uri="{FF2B5EF4-FFF2-40B4-BE49-F238E27FC236}">
                <a16:creationId xmlns:a16="http://schemas.microsoft.com/office/drawing/2014/main" id="{2324709C-F319-5E47-BE74-5FEA9D424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0" y="0"/>
            <a:ext cx="5212080" cy="34747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17BF14-8D4D-B44B-9B05-EBFAD796F1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0640" y="3383280"/>
            <a:ext cx="5212080" cy="3474720"/>
          </a:xfrm>
          <a:prstGeom prst="rect">
            <a:avLst/>
          </a:prstGeom>
        </p:spPr>
      </p:pic>
      <p:pic>
        <p:nvPicPr>
          <p:cNvPr id="11" name="Picture 10" descr="A picture containing text&#13;&#10;&#13;&#10;Description automatically generated">
            <a:extLst>
              <a:ext uri="{FF2B5EF4-FFF2-40B4-BE49-F238E27FC236}">
                <a16:creationId xmlns:a16="http://schemas.microsoft.com/office/drawing/2014/main" id="{943F7EAD-372B-E148-A32A-F0C6035197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0640" y="0"/>
            <a:ext cx="5212080" cy="3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64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5F07A-89E1-8E42-B8A2-40AF989CA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7" y="964692"/>
            <a:ext cx="4170310" cy="1188720"/>
          </a:xfrm>
        </p:spPr>
        <p:txBody>
          <a:bodyPr>
            <a:noAutofit/>
          </a:bodyPr>
          <a:lstStyle/>
          <a:p>
            <a:r>
              <a:rPr lang="en-US" sz="2000" dirty="0"/>
              <a:t>Modeling: Convolutional Neural Networks (CNN)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9FE660-E3DF-47E7-962D-66C6F6CE0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795" y="964692"/>
            <a:ext cx="6885432" cy="49365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C29FEE-8E8F-43D5-AD23-EB4060B4D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8415" y="1128683"/>
            <a:ext cx="6558192" cy="46085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4994293A-D7AA-C94F-B4B5-5F3C87B16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79" y="2047449"/>
            <a:ext cx="6227064" cy="277104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F0A7F-ADB8-574A-A3F2-D9594BC95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3847" y="2638044"/>
            <a:ext cx="4170310" cy="39260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CNNs have convolutional layers that alter the dimensions of input observations, being more computational efficient than regular feed-forward neural networks for data with high dimensionality</a:t>
            </a:r>
          </a:p>
        </p:txBody>
      </p:sp>
    </p:spTree>
    <p:extLst>
      <p:ext uri="{BB962C8B-B14F-4D97-AF65-F5344CB8AC3E}">
        <p14:creationId xmlns:p14="http://schemas.microsoft.com/office/powerpoint/2010/main" val="41932848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0">
            <a:extLst>
              <a:ext uri="{FF2B5EF4-FFF2-40B4-BE49-F238E27FC236}">
                <a16:creationId xmlns:a16="http://schemas.microsoft.com/office/drawing/2014/main" id="{C966A4D4-049A-4389-B407-0E7091A07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6072915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7372D1-CAC7-784F-8B80-7CB3E9737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91162"/>
            <a:ext cx="4475892" cy="118872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vert="horz" lIns="274320" tIns="182880" rIns="274320" bIns="182880" rtlCol="0" anchorCtr="1">
            <a:normAutofit/>
          </a:bodyPr>
          <a:lstStyle/>
          <a:p>
            <a:r>
              <a:rPr lang="en-US"/>
              <a:t>Base Model: Local and AWS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2CC1155-82BF-6849-AC2B-88BE4EFCE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1992087"/>
            <a:ext cx="4475892" cy="3909164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en-US" sz="3200" dirty="0">
                <a:solidFill>
                  <a:srgbClr val="FFFFFF"/>
                </a:solidFill>
              </a:rPr>
              <a:t>First CNN model was created from scratch</a:t>
            </a:r>
          </a:p>
          <a:p>
            <a:pPr>
              <a:buClrTx/>
            </a:pPr>
            <a:r>
              <a:rPr lang="en-US" sz="3200" dirty="0">
                <a:solidFill>
                  <a:srgbClr val="FFFFFF"/>
                </a:solidFill>
              </a:rPr>
              <a:t>3 sets of convolutional and pooling layers, then 2 sets of dense layers to predict output</a:t>
            </a: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B5899359-8523-4D4D-B568-3FDFAF982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032" y="640080"/>
            <a:ext cx="4818888" cy="5261170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E9C9585-DA89-4D7E-BCDF-576461A1A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77586" y="806357"/>
            <a:ext cx="4511266" cy="49286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DA6C1-F749-4E47-B068-5AEB25DE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4692" y="1003870"/>
            <a:ext cx="4159568" cy="453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78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434</Words>
  <Application>Microsoft Macintosh PowerPoint</Application>
  <PresentationFormat>Widescreen</PresentationFormat>
  <Paragraphs>50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Gill Sans MT</vt:lpstr>
      <vt:lpstr>Parcel</vt:lpstr>
      <vt:lpstr>Capstone: Age Estimation</vt:lpstr>
      <vt:lpstr>Background: Face detection</vt:lpstr>
      <vt:lpstr>Data Science Process</vt:lpstr>
      <vt:lpstr>Problem Statement</vt:lpstr>
      <vt:lpstr>Data Retrieval</vt:lpstr>
      <vt:lpstr>Exploring Data: Class Imbalances</vt:lpstr>
      <vt:lpstr>PowerPoint Presentation</vt:lpstr>
      <vt:lpstr>Modeling: Convolutional Neural Networks (CNN)</vt:lpstr>
      <vt:lpstr>Base Model: Local and AWS</vt:lpstr>
      <vt:lpstr>Base model performance</vt:lpstr>
      <vt:lpstr>VGG-16 Face Model</vt:lpstr>
      <vt:lpstr>VGG-16 Model Performance</vt:lpstr>
      <vt:lpstr>Evaluating the Model</vt:lpstr>
      <vt:lpstr>Final Predictions</vt:lpstr>
      <vt:lpstr>Next Steps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Capstone: Age Estimation</dc:title>
  <dc:creator>Microsoft Office User</dc:creator>
  <cp:lastModifiedBy>Microsoft Office User</cp:lastModifiedBy>
  <cp:revision>2</cp:revision>
  <dcterms:created xsi:type="dcterms:W3CDTF">2019-02-12T08:57:19Z</dcterms:created>
  <dcterms:modified xsi:type="dcterms:W3CDTF">2019-02-12T09:11:10Z</dcterms:modified>
</cp:coreProperties>
</file>